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9" r:id="rId2"/>
    <p:sldId id="727" r:id="rId3"/>
    <p:sldId id="721" r:id="rId4"/>
    <p:sldId id="760" r:id="rId5"/>
    <p:sldId id="722" r:id="rId6"/>
    <p:sldId id="762" r:id="rId7"/>
    <p:sldId id="724" r:id="rId8"/>
    <p:sldId id="728" r:id="rId9"/>
    <p:sldId id="732" r:id="rId10"/>
    <p:sldId id="729" r:id="rId11"/>
    <p:sldId id="733" r:id="rId12"/>
    <p:sldId id="734" r:id="rId13"/>
    <p:sldId id="739" r:id="rId14"/>
    <p:sldId id="738" r:id="rId15"/>
    <p:sldId id="737" r:id="rId16"/>
    <p:sldId id="758" r:id="rId17"/>
    <p:sldId id="759" r:id="rId18"/>
    <p:sldId id="740" r:id="rId19"/>
    <p:sldId id="735" r:id="rId20"/>
    <p:sldId id="742" r:id="rId21"/>
    <p:sldId id="741" r:id="rId22"/>
    <p:sldId id="743" r:id="rId23"/>
    <p:sldId id="744" r:id="rId24"/>
    <p:sldId id="745" r:id="rId25"/>
    <p:sldId id="746" r:id="rId26"/>
    <p:sldId id="736" r:id="rId27"/>
    <p:sldId id="747" r:id="rId28"/>
    <p:sldId id="748" r:id="rId29"/>
    <p:sldId id="749" r:id="rId30"/>
    <p:sldId id="750" r:id="rId31"/>
    <p:sldId id="752" r:id="rId32"/>
    <p:sldId id="751" r:id="rId33"/>
    <p:sldId id="753" r:id="rId34"/>
    <p:sldId id="754" r:id="rId35"/>
    <p:sldId id="755" r:id="rId36"/>
    <p:sldId id="757" r:id="rId37"/>
    <p:sldId id="756" r:id="rId38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3300"/>
    <a:srgbClr val="663300"/>
    <a:srgbClr val="0000CC"/>
    <a:srgbClr val="006600"/>
    <a:srgbClr val="FF6600"/>
    <a:srgbClr val="0033CC"/>
    <a:srgbClr val="FF99FF"/>
    <a:srgbClr val="0099FF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4" autoAdjust="0"/>
    <p:restoredTop sz="99734" autoAdjust="0"/>
  </p:normalViewPr>
  <p:slideViewPr>
    <p:cSldViewPr>
      <p:cViewPr varScale="1">
        <p:scale>
          <a:sx n="114" d="100"/>
          <a:sy n="114" d="100"/>
        </p:scale>
        <p:origin x="14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1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397482C-DB89-41F7-8267-BD7DD082DA06}" type="datetimeFigureOut">
              <a:rPr lang="ko-KR" altLang="en-US"/>
              <a:pPr>
                <a:defRPr/>
              </a:pPr>
              <a:t>2022-07-18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FAFC1DB-5533-4BBE-86F4-5670EEC698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74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73F297C-03CA-4759-A194-C8EE1723118A}" type="datetimeFigureOut">
              <a:rPr lang="ko-KR" altLang="en-US"/>
              <a:pPr>
                <a:defRPr/>
              </a:pPr>
              <a:t>2022-07-18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74E47E9-B95E-4DB5-B034-DDFAA3D50D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10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연결선 6"/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70099-A1A2-483A-9FD0-AF852710B7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E77EF-1896-405F-A0D0-E9A4C4C91F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4500563" y="476250"/>
            <a:ext cx="1547812" cy="215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5940425" y="476250"/>
            <a:ext cx="1800225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사물지능 과정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7667625" y="476250"/>
            <a:ext cx="1476375" cy="2159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50"/>
            <a:ext cx="4500563" cy="2159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908050"/>
            <a:ext cx="9144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539750" y="6524625"/>
            <a:ext cx="0" cy="261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20638" y="6448425"/>
            <a:ext cx="550834" cy="365125"/>
          </a:xfrm>
        </p:spPr>
        <p:txBody>
          <a:bodyPr/>
          <a:lstStyle>
            <a:lvl1pPr>
              <a:defRPr sz="1400" b="1">
                <a:solidFill>
                  <a:srgbClr val="005D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C731D80F-1ECC-4C11-9313-743A0EE41AC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CBC09-AB5E-4401-8B7D-D4DB1FD162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DCF93-4882-4B48-8F14-D23D0F72F8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5A25D-7FCE-4F67-9E1F-21587DC6D3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B0D22-7C69-4D0E-8F78-BAEAFB5552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9916B-DF1F-4D85-8F16-D051212B3F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70525-FFE8-48A2-A5A4-EDFB2CA0E3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5EA4-89AC-4570-B6BE-0DF7D6573C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4BA7E84-6724-4159-B08F-57764C5A750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435758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[ Chapter 30 ]</a:t>
            </a:r>
          </a:p>
          <a:p>
            <a:pPr algn="ctr">
              <a:defRPr/>
            </a:pPr>
            <a:r>
              <a:rPr lang="en-US" altLang="ko-KR" sz="24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ESP32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443663"/>
            <a:ext cx="9144000" cy="428625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556792"/>
            <a:ext cx="9144000" cy="1428760"/>
          </a:xfrm>
          <a:prstGeom prst="rect">
            <a:avLst/>
          </a:prstGeom>
          <a:gradFill>
            <a:gsLst>
              <a:gs pos="0">
                <a:srgbClr val="FFEFD1">
                  <a:alpha val="65000"/>
                </a:srgbClr>
              </a:gs>
              <a:gs pos="64999">
                <a:srgbClr val="F0EBD5">
                  <a:alpha val="67000"/>
                </a:srgbClr>
              </a:gs>
              <a:gs pos="100000">
                <a:srgbClr val="D1C39F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935296"/>
            <a:ext cx="9144000" cy="707886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사물지능 과정</a:t>
            </a:r>
            <a:endParaRPr lang="en-US" altLang="ko-KR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10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메니저에서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입력해서 해당 보드를 설치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17" y="2060848"/>
            <a:ext cx="74866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555775" y="2420888"/>
            <a:ext cx="5959091" cy="2160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33658" y="3303646"/>
            <a:ext cx="567681" cy="2796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11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120" y="3164873"/>
            <a:ext cx="55911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1517504"/>
            <a:ext cx="830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3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메뉴에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보드가 설치되었지 확인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3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Dev Module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보드를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980058" y="4077071"/>
            <a:ext cx="2160240" cy="21602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62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12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6"/>
            <a:ext cx="4924110" cy="3611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1517504"/>
            <a:ext cx="830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3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Upload Speed : 115200</a:t>
            </a:r>
          </a:p>
          <a:p>
            <a:pPr marL="174625" indent="-174625">
              <a:lnSpc>
                <a:spcPct val="150000"/>
              </a:lnSpc>
              <a:buBlip>
                <a:blip r:embed="rId3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연결한 포트 선택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50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13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275856" y="2060848"/>
            <a:ext cx="2304256" cy="2977937"/>
            <a:chOff x="3275856" y="1844824"/>
            <a:chExt cx="2990384" cy="38828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5856" y="1844824"/>
              <a:ext cx="2990384" cy="388282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021685" y="29598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021685" y="30975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21685" y="323100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021685" y="3368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021685" y="349986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21685" y="363435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21685" y="37668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21685" y="39023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21685" y="40367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21685" y="41722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021685" y="438732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021685" y="452499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1685" y="46584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021685" y="47961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21685" y="492732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21685" y="506181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21685" y="519432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21685" y="532978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410347" y="340467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410347" y="354234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10347" y="367581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410347" y="381348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410347" y="394467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410347" y="407916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10347" y="4211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10347" y="434713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410347" y="4653136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10347" y="4784452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410347" y="492218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410347" y="505025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410347" y="518062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410347" y="531498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3" name="그룹 10"/>
          <p:cNvGrpSpPr/>
          <p:nvPr/>
        </p:nvGrpSpPr>
        <p:grpSpPr>
          <a:xfrm>
            <a:off x="5995391" y="5307058"/>
            <a:ext cx="445001" cy="221775"/>
            <a:chOff x="4337116" y="4915160"/>
            <a:chExt cx="445001" cy="221775"/>
          </a:xfrm>
        </p:grpSpPr>
        <p:grpSp>
          <p:nvGrpSpPr>
            <p:cNvPr id="44" name="Group 7"/>
            <p:cNvGrpSpPr>
              <a:grpSpLocks/>
            </p:cNvGrpSpPr>
            <p:nvPr/>
          </p:nvGrpSpPr>
          <p:grpSpPr bwMode="auto">
            <a:xfrm flipV="1">
              <a:off x="4337116" y="4915160"/>
              <a:ext cx="302404" cy="181013"/>
              <a:chOff x="1500" y="1079"/>
              <a:chExt cx="438" cy="302"/>
            </a:xfrm>
          </p:grpSpPr>
          <p:sp>
            <p:nvSpPr>
              <p:cNvPr id="48" name="AutoShape 3"/>
              <p:cNvSpPr>
                <a:spLocks noChangeArrowheads="1"/>
              </p:cNvSpPr>
              <p:nvPr/>
            </p:nvSpPr>
            <p:spPr bwMode="auto">
              <a:xfrm>
                <a:off x="1538" y="1093"/>
                <a:ext cx="360" cy="28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49" name="Line 4"/>
              <p:cNvSpPr>
                <a:spLocks noChangeShapeType="1"/>
              </p:cNvSpPr>
              <p:nvPr/>
            </p:nvSpPr>
            <p:spPr bwMode="auto">
              <a:xfrm>
                <a:off x="1500" y="1079"/>
                <a:ext cx="43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grpSp>
          <p:nvGrpSpPr>
            <p:cNvPr id="45" name="Group 46"/>
            <p:cNvGrpSpPr>
              <a:grpSpLocks/>
            </p:cNvGrpSpPr>
            <p:nvPr/>
          </p:nvGrpSpPr>
          <p:grpSpPr bwMode="auto">
            <a:xfrm rot="16200000" flipH="1" flipV="1">
              <a:off x="4598711" y="4953523"/>
              <a:ext cx="191174" cy="175648"/>
              <a:chOff x="3210" y="1408"/>
              <a:chExt cx="277" cy="293"/>
            </a:xfrm>
          </p:grpSpPr>
          <p:sp>
            <p:nvSpPr>
              <p:cNvPr id="46" name="Line 37"/>
              <p:cNvSpPr>
                <a:spLocks noChangeShapeType="1"/>
              </p:cNvSpPr>
              <p:nvPr/>
            </p:nvSpPr>
            <p:spPr bwMode="auto">
              <a:xfrm flipV="1">
                <a:off x="3210" y="1408"/>
                <a:ext cx="197" cy="19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47" name="Line 38"/>
              <p:cNvSpPr>
                <a:spLocks noChangeShapeType="1"/>
              </p:cNvSpPr>
              <p:nvPr/>
            </p:nvSpPr>
            <p:spPr bwMode="auto">
              <a:xfrm flipV="1">
                <a:off x="3290" y="1504"/>
                <a:ext cx="197" cy="19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cxnSp>
        <p:nvCxnSpPr>
          <p:cNvPr id="50" name="꺾인 연결선 282"/>
          <p:cNvCxnSpPr>
            <a:stCxn id="30" idx="1"/>
            <a:endCxn id="48" idx="0"/>
          </p:cNvCxnSpPr>
          <p:nvPr/>
        </p:nvCxnSpPr>
        <p:spPr>
          <a:xfrm rot="10800000" flipH="1" flipV="1">
            <a:off x="3379489" y="3903720"/>
            <a:ext cx="2766414" cy="1575960"/>
          </a:xfrm>
          <a:prstGeom prst="bentConnector4">
            <a:avLst>
              <a:gd name="adj1" fmla="val -8263"/>
              <a:gd name="adj2" fmla="val 11450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0"/>
          <p:cNvGrpSpPr>
            <a:grpSpLocks/>
          </p:cNvGrpSpPr>
          <p:nvPr/>
        </p:nvGrpSpPr>
        <p:grpSpPr bwMode="auto">
          <a:xfrm>
            <a:off x="6078058" y="4760026"/>
            <a:ext cx="124958" cy="428625"/>
            <a:chOff x="2000" y="1771"/>
            <a:chExt cx="208" cy="620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V="1">
              <a:off x="2001" y="1925"/>
              <a:ext cx="207" cy="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 flipV="1">
              <a:off x="2001" y="2131"/>
              <a:ext cx="207" cy="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 flipH="1" flipV="1">
              <a:off x="2001" y="2028"/>
              <a:ext cx="207" cy="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 flipH="1" flipV="1">
              <a:off x="2001" y="2232"/>
              <a:ext cx="207" cy="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 flipH="1" flipV="1">
              <a:off x="2001" y="1821"/>
              <a:ext cx="207" cy="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7" name="Freeform 16"/>
            <p:cNvSpPr>
              <a:spLocks/>
            </p:cNvSpPr>
            <p:nvPr/>
          </p:nvSpPr>
          <p:spPr bwMode="auto">
            <a:xfrm flipH="1">
              <a:off x="2101" y="2336"/>
              <a:ext cx="107" cy="55"/>
            </a:xfrm>
            <a:custGeom>
              <a:avLst/>
              <a:gdLst>
                <a:gd name="T0" fmla="*/ 107 w 131"/>
                <a:gd name="T1" fmla="*/ 55 h 68"/>
                <a:gd name="T2" fmla="*/ 0 w 131"/>
                <a:gd name="T3" fmla="*/ 0 h 68"/>
                <a:gd name="T4" fmla="*/ 0 60000 65536"/>
                <a:gd name="T5" fmla="*/ 0 60000 65536"/>
                <a:gd name="T6" fmla="*/ 0 w 131"/>
                <a:gd name="T7" fmla="*/ 0 h 68"/>
                <a:gd name="T8" fmla="*/ 131 w 131"/>
                <a:gd name="T9" fmla="*/ 68 h 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 flipH="1">
              <a:off x="2000" y="1771"/>
              <a:ext cx="100" cy="50"/>
            </a:xfrm>
            <a:custGeom>
              <a:avLst/>
              <a:gdLst>
                <a:gd name="T0" fmla="*/ 100 w 131"/>
                <a:gd name="T1" fmla="*/ 50 h 68"/>
                <a:gd name="T2" fmla="*/ 0 w 131"/>
                <a:gd name="T3" fmla="*/ 0 h 68"/>
                <a:gd name="T4" fmla="*/ 0 60000 65536"/>
                <a:gd name="T5" fmla="*/ 0 60000 65536"/>
                <a:gd name="T6" fmla="*/ 0 w 131"/>
                <a:gd name="T7" fmla="*/ 0 h 68"/>
                <a:gd name="T8" fmla="*/ 131 w 131"/>
                <a:gd name="T9" fmla="*/ 68 h 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506554" y="4781795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220Ω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1" name="Shape 66"/>
          <p:cNvCxnSpPr>
            <a:stCxn id="19" idx="3"/>
          </p:cNvCxnSpPr>
          <p:nvPr/>
        </p:nvCxnSpPr>
        <p:spPr>
          <a:xfrm>
            <a:off x="5447155" y="4555738"/>
            <a:ext cx="672292" cy="20704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rot="5400000">
            <a:off x="6078509" y="5259295"/>
            <a:ext cx="142876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출력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46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14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출력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5655887" cy="367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9" name="직선 연결선 78"/>
          <p:cNvCxnSpPr/>
          <p:nvPr/>
        </p:nvCxnSpPr>
        <p:spPr>
          <a:xfrm flipV="1">
            <a:off x="1900808" y="2224351"/>
            <a:ext cx="796704" cy="929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1900808" y="2019335"/>
            <a:ext cx="807590" cy="51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5400000">
            <a:off x="5778148" y="3638817"/>
            <a:ext cx="3143272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5950208" y="3804491"/>
            <a:ext cx="314327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rot="5400000" flipH="1" flipV="1">
            <a:off x="5094074" y="2395827"/>
            <a:ext cx="71438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34"/>
          <p:cNvGrpSpPr/>
          <p:nvPr/>
        </p:nvGrpSpPr>
        <p:grpSpPr>
          <a:xfrm>
            <a:off x="5214850" y="2935933"/>
            <a:ext cx="319620" cy="319620"/>
            <a:chOff x="5492227" y="3466570"/>
            <a:chExt cx="357190" cy="357190"/>
          </a:xfrm>
        </p:grpSpPr>
        <p:sp>
          <p:nvSpPr>
            <p:cNvPr id="86" name="타원 85"/>
            <p:cNvSpPr/>
            <p:nvPr/>
          </p:nvSpPr>
          <p:spPr>
            <a:xfrm>
              <a:off x="5492227" y="3466570"/>
              <a:ext cx="357190" cy="357190"/>
            </a:xfrm>
            <a:prstGeom prst="ellipse">
              <a:avLst/>
            </a:prstGeom>
            <a:solidFill>
              <a:srgbClr val="FF0000">
                <a:alpha val="52000"/>
              </a:srgb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546731" y="3605744"/>
              <a:ext cx="71438" cy="71438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732999" y="3609446"/>
              <a:ext cx="71438" cy="71438"/>
            </a:xfrm>
            <a:prstGeom prst="rect">
              <a:avLst/>
            </a:prstGeom>
            <a:solidFill>
              <a:srgbClr val="0000CC"/>
            </a:solidFill>
            <a:ln w="254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9" name="그룹 38"/>
          <p:cNvGrpSpPr/>
          <p:nvPr/>
        </p:nvGrpSpPr>
        <p:grpSpPr>
          <a:xfrm rot="5400000">
            <a:off x="5028069" y="3636086"/>
            <a:ext cx="515726" cy="139744"/>
            <a:chOff x="3322438" y="4143380"/>
            <a:chExt cx="515726" cy="139744"/>
          </a:xfrm>
        </p:grpSpPr>
        <p:grpSp>
          <p:nvGrpSpPr>
            <p:cNvPr id="90" name="그룹 36"/>
            <p:cNvGrpSpPr/>
            <p:nvPr/>
          </p:nvGrpSpPr>
          <p:grpSpPr>
            <a:xfrm>
              <a:off x="3322438" y="4143380"/>
              <a:ext cx="515726" cy="139744"/>
              <a:chOff x="3322438" y="4143380"/>
              <a:chExt cx="515726" cy="139744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3346110" y="4143380"/>
                <a:ext cx="464013" cy="13974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3786607" y="4189961"/>
                <a:ext cx="51557" cy="46581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3322438" y="4189961"/>
                <a:ext cx="51557" cy="46581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3428992" y="4143380"/>
                <a:ext cx="51557" cy="139744"/>
              </a:xfrm>
              <a:prstGeom prst="rect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3519680" y="4143380"/>
                <a:ext cx="51557" cy="139744"/>
              </a:xfrm>
              <a:prstGeom prst="rect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3602635" y="4143380"/>
                <a:ext cx="51557" cy="139744"/>
              </a:xfrm>
              <a:prstGeom prst="rect">
                <a:avLst/>
              </a:prstGeom>
              <a:solidFill>
                <a:srgbClr val="663300"/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91" name="직사각형 90"/>
            <p:cNvSpPr/>
            <p:nvPr/>
          </p:nvSpPr>
          <p:spPr>
            <a:xfrm>
              <a:off x="3692972" y="4143380"/>
              <a:ext cx="51557" cy="1397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98" name="직선 연결선 97"/>
          <p:cNvCxnSpPr/>
          <p:nvPr/>
        </p:nvCxnSpPr>
        <p:spPr>
          <a:xfrm rot="5400000" flipH="1" flipV="1">
            <a:off x="4562610" y="5355149"/>
            <a:ext cx="1427172" cy="1588"/>
          </a:xfrm>
          <a:prstGeom prst="line">
            <a:avLst/>
          </a:prstGeom>
          <a:ln w="508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076056" y="6021288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 rot="16200000">
            <a:off x="1450000" y="1855190"/>
            <a:ext cx="480857" cy="602005"/>
            <a:chOff x="3275856" y="1844824"/>
            <a:chExt cx="2990384" cy="3882827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5856" y="1844824"/>
              <a:ext cx="2990384" cy="3882827"/>
            </a:xfrm>
            <a:prstGeom prst="rect">
              <a:avLst/>
            </a:prstGeom>
          </p:spPr>
        </p:pic>
        <p:sp>
          <p:nvSpPr>
            <p:cNvPr id="118" name="직사각형 117"/>
            <p:cNvSpPr/>
            <p:nvPr/>
          </p:nvSpPr>
          <p:spPr>
            <a:xfrm>
              <a:off x="6021685" y="29598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021685" y="30975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6021685" y="323100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6021685" y="3368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6021685" y="349986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21685" y="363435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021685" y="37668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6021685" y="39023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021685" y="40367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1685" y="41722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021685" y="438732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021685" y="452499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021685" y="46584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21685" y="47961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021685" y="492732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021685" y="506181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021685" y="519432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021685" y="532978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410347" y="340467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10347" y="354234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10347" y="367581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410347" y="381348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410347" y="394467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10347" y="407916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410347" y="4211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410347" y="434713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10347" y="4653136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410347" y="4784452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410347" y="492218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10347" y="505025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410347" y="518062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410347" y="531498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45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15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출력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4130" y="1772816"/>
            <a:ext cx="8104984" cy="302433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상의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연결된 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(GPIO26)</a:t>
            </a:r>
          </a:p>
          <a:p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2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</a:t>
            </a:r>
          </a:p>
          <a:p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setup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 {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pinMode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OUTPUT);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loop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 {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digitalWrite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HIGH);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delay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(1000);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digitalWrite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LOW);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delay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(1000);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252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16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아날로그 출력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(PWM)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채널 설정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ESP32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16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독립적인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채널 지원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사용하고자 하는 채널의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주파수 설정 필요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초에 몇 번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ON/OFF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반복할 것인지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통상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밝기 조절의 경우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5000Hz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정도면 충분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아두이노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우노의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경우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490 Hz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980 Hz)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해상도 설정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1bit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16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비트까지 임의로 지정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아누이노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우노는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 bit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해상도 이었기 때문에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0~255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까지의 숫자로 세기를 지정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ESP32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채널 설정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PWM channel (0~15)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freq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주파수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resolution : PWM 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해상도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43608" y="4796679"/>
            <a:ext cx="6912768" cy="72008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ledcSetup(ch, freq, resolution);</a:t>
            </a:r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5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17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신호 출력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PWM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채널을 설정했으면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setup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함수에서 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신호를 출력할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핀번호를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지정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gpio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GPIO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번호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PWM channel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신호를 출력하고자 할 때에 </a:t>
            </a:r>
            <a:r>
              <a:rPr lang="en-US" altLang="ko-KR" sz="1400" dirty="0" err="1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ledcWrite</a:t>
            </a:r>
            <a:r>
              <a:rPr lang="en-US" altLang="ko-KR" sz="1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    -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PWM channel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duty : Duty cycle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   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22308" y="2695395"/>
            <a:ext cx="6912768" cy="72008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ledcAttachPin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gpio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 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22308" y="4949213"/>
            <a:ext cx="6912768" cy="72008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ledcWrite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duty); </a:t>
            </a:r>
          </a:p>
        </p:txBody>
      </p:sp>
    </p:spTree>
    <p:extLst>
      <p:ext uri="{BB962C8B-B14F-4D97-AF65-F5344CB8AC3E}">
        <p14:creationId xmlns:p14="http://schemas.microsoft.com/office/powerpoint/2010/main" val="407855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18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아날로그 출력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(PWM)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밝기 제어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24130" y="1772816"/>
            <a:ext cx="8104984" cy="403244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26;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// 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 설정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ledcSetup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(0, 5000, 8);  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// PWM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핀번호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설정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핀번호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PWM channel)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ledcAttachPin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0);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for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=0;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&lt;255;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++)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ledcWrite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(0,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delay(15);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delay(1000);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8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19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아날로그 입력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조도센서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값 읽기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1472" y="1844824"/>
            <a:ext cx="8104984" cy="302433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pirPin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35;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(115200);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value =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analogRead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pirPin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// 0-4095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까지 범위의 값으로 출력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비트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(value);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delay(1000);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4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2643182"/>
            <a:ext cx="9144000" cy="142876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006866"/>
            <a:ext cx="9144000" cy="707886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ko-KR" sz="40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WeMos</a:t>
            </a:r>
            <a:r>
              <a:rPr lang="en-US" altLang="ko-KR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ESP32 Uno  D1 R32 </a:t>
            </a:r>
          </a:p>
        </p:txBody>
      </p:sp>
    </p:spTree>
    <p:extLst>
      <p:ext uri="{BB962C8B-B14F-4D97-AF65-F5344CB8AC3E}">
        <p14:creationId xmlns:p14="http://schemas.microsoft.com/office/powerpoint/2010/main" val="33765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20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제어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(MG945)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최대토크 :10kg/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(4.8v);12kg/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cm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/(6v)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속도 : 0.25sec / 60도(4.8V)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전압 : 4.8 ~ 6.6V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온도 : 0 ~ 55도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크기 : 40.7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19.7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42.9mm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무게 : 55g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VCC 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적색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GND 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갈색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오렌지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5122" name="Picture 2" descr="서보 MG945 12 KG 제조 업체 및 공급 업체 중국-가격표-Kuongshun 전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48880"/>
            <a:ext cx="3508648" cy="3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8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21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제어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(MG945)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5655887" cy="367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9" name="직선 연결선 78"/>
          <p:cNvCxnSpPr/>
          <p:nvPr/>
        </p:nvCxnSpPr>
        <p:spPr>
          <a:xfrm flipV="1">
            <a:off x="1900808" y="2224351"/>
            <a:ext cx="796704" cy="929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1900808" y="2019335"/>
            <a:ext cx="807590" cy="51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5400000">
            <a:off x="5778148" y="3638817"/>
            <a:ext cx="3143272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5950208" y="3804491"/>
            <a:ext cx="314327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 rot="16200000">
            <a:off x="1450000" y="1855190"/>
            <a:ext cx="480857" cy="602005"/>
            <a:chOff x="3275856" y="1844824"/>
            <a:chExt cx="2990384" cy="3882827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5856" y="1844824"/>
              <a:ext cx="2990384" cy="3882827"/>
            </a:xfrm>
            <a:prstGeom prst="rect">
              <a:avLst/>
            </a:prstGeom>
          </p:spPr>
        </p:pic>
        <p:sp>
          <p:nvSpPr>
            <p:cNvPr id="118" name="직사각형 117"/>
            <p:cNvSpPr/>
            <p:nvPr/>
          </p:nvSpPr>
          <p:spPr>
            <a:xfrm>
              <a:off x="6021685" y="29598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021685" y="30975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6021685" y="323100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6021685" y="3368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6021685" y="349986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21685" y="363435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021685" y="37668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6021685" y="39023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021685" y="40367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1685" y="41722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021685" y="438732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021685" y="452499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021685" y="46584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21685" y="47961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021685" y="492732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021685" y="506181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021685" y="519432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021685" y="532978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410347" y="340467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10347" y="354234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10347" y="367581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410347" y="381348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410347" y="394467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10347" y="407916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410347" y="4211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410347" y="434713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10347" y="4653136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410347" y="4784452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410347" y="492218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10347" y="505025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410347" y="518062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410347" y="531498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241" y="3268813"/>
            <a:ext cx="1798242" cy="158000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1991431" y="2996952"/>
            <a:ext cx="0" cy="168381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1991431" y="2224351"/>
            <a:ext cx="1068401" cy="2488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1935326" y="4720463"/>
            <a:ext cx="773072" cy="490784"/>
          </a:xfrm>
          <a:prstGeom prst="line">
            <a:avLst/>
          </a:prstGeom>
          <a:ln w="381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798109" y="2714197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17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39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22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제어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(MG945)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596" y="1517504"/>
            <a:ext cx="830019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용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라이브러리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https://m.blog.naver.com/PostView.naver?isHttpsRedirect=true&amp;blogId=roboholic84&amp;logNo=221838773803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스케치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 포함하기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.zip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라이브러리 추가에서 다운 받은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zip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파일을 등록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532409"/>
            <a:ext cx="4988314" cy="2735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699792" y="4149080"/>
            <a:ext cx="3096344" cy="432048"/>
          </a:xfrm>
          <a:prstGeom prst="rect">
            <a:avLst/>
          </a:prstGeom>
          <a:ln w="254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815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23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6458" y="1700808"/>
            <a:ext cx="8104984" cy="32403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#include &lt;ESP32_Servo.h&gt;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Servo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myServo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servoPin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17;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setup(void){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myServo.attach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servoPin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myServo.write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delay(1000);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myServo.write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(180);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loop(void){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제어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(MG945)</a:t>
            </a:r>
          </a:p>
        </p:txBody>
      </p:sp>
    </p:spTree>
    <p:extLst>
      <p:ext uri="{BB962C8B-B14F-4D97-AF65-F5344CB8AC3E}">
        <p14:creationId xmlns:p14="http://schemas.microsoft.com/office/powerpoint/2010/main" val="2696597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24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입력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적외선 센서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(HC-SR505)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작동 전압 범위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DC4.5-20V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 레벨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3.3V/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낮음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0V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지연 시간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 -30% 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몇 분의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 범위 사용자 정의 가능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유도 각도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&lt;100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 콘 각도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유도 거리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3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미터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096" y="1927137"/>
            <a:ext cx="3178145" cy="2796623"/>
          </a:xfrm>
          <a:prstGeom prst="rect">
            <a:avLst/>
          </a:prstGeom>
        </p:spPr>
      </p:pic>
      <p:pic>
        <p:nvPicPr>
          <p:cNvPr id="6146" name="Picture 2" descr="AVR] 동작 감지 센서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6" y="3789040"/>
            <a:ext cx="4205932" cy="20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2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25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입력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적외선 센서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(HC-SR505)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5655887" cy="367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9" name="직선 연결선 78"/>
          <p:cNvCxnSpPr/>
          <p:nvPr/>
        </p:nvCxnSpPr>
        <p:spPr>
          <a:xfrm flipV="1">
            <a:off x="1900808" y="2224351"/>
            <a:ext cx="796704" cy="929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1900808" y="2019335"/>
            <a:ext cx="807590" cy="51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5400000">
            <a:off x="5778148" y="3638817"/>
            <a:ext cx="3143272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5950208" y="3804491"/>
            <a:ext cx="314327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 rot="16200000">
            <a:off x="1450000" y="1855190"/>
            <a:ext cx="480857" cy="602005"/>
            <a:chOff x="3275856" y="1844824"/>
            <a:chExt cx="2990384" cy="3882827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75856" y="1844824"/>
              <a:ext cx="2990384" cy="3882827"/>
            </a:xfrm>
            <a:prstGeom prst="rect">
              <a:avLst/>
            </a:prstGeom>
          </p:spPr>
        </p:pic>
        <p:sp>
          <p:nvSpPr>
            <p:cNvPr id="118" name="직사각형 117"/>
            <p:cNvSpPr/>
            <p:nvPr/>
          </p:nvSpPr>
          <p:spPr>
            <a:xfrm>
              <a:off x="6021685" y="29598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021685" y="30975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6021685" y="323100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6021685" y="3368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6021685" y="349986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21685" y="363435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021685" y="37668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6021685" y="39023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021685" y="403676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021685" y="417222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021685" y="438732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021685" y="452499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6021685" y="465846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021685" y="479613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021685" y="492732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6021685" y="506181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021685" y="519432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021685" y="532978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3410347" y="340467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10347" y="354234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3410347" y="367581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3410347" y="381348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3410347" y="394467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3410347" y="4079168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410347" y="4211675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410347" y="4347133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10347" y="4653136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410347" y="4784452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410347" y="492218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410347" y="5050259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410347" y="5180620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410347" y="5314987"/>
              <a:ext cx="72008" cy="720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866548" y="4442545"/>
            <a:ext cx="39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26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3068960"/>
            <a:ext cx="569159" cy="1250038"/>
            <a:chOff x="824632" y="3501009"/>
            <a:chExt cx="569159" cy="125003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484193" y="3841448"/>
              <a:ext cx="1250038" cy="569159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51172" y="4463041"/>
              <a:ext cx="40798" cy="27121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84451" y="4463041"/>
              <a:ext cx="40798" cy="271210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231600" y="4463041"/>
              <a:ext cx="40798" cy="271210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11" name="꺾인 연결선 10"/>
          <p:cNvCxnSpPr>
            <a:stCxn id="60" idx="2"/>
          </p:cNvCxnSpPr>
          <p:nvPr/>
        </p:nvCxnSpPr>
        <p:spPr>
          <a:xfrm rot="16200000" flipH="1">
            <a:off x="1474876" y="4154284"/>
            <a:ext cx="1074719" cy="1370553"/>
          </a:xfrm>
          <a:prstGeom prst="bentConnector2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8" idx="2"/>
          </p:cNvCxnSpPr>
          <p:nvPr/>
        </p:nvCxnSpPr>
        <p:spPr>
          <a:xfrm rot="16200000" flipH="1">
            <a:off x="1423901" y="3924831"/>
            <a:ext cx="896242" cy="1650983"/>
          </a:xfrm>
          <a:prstGeom prst="bentConnector2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59" idx="2"/>
            <a:endCxn id="86" idx="1"/>
          </p:cNvCxnSpPr>
          <p:nvPr/>
        </p:nvCxnSpPr>
        <p:spPr>
          <a:xfrm rot="16200000" flipH="1">
            <a:off x="1322203" y="4159809"/>
            <a:ext cx="401953" cy="686738"/>
          </a:xfrm>
          <a:prstGeom prst="bentConnector2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0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26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700808"/>
            <a:ext cx="8104984" cy="396044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pirPin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26;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(115200);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pinMode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pirPin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INPUT);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int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digitalRead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pirPin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if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val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== HIGH)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("Detect");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else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("Not Detect");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delay(1000);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디지털 입력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적외선 센서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(HC-SR505)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60848"/>
            <a:ext cx="3283574" cy="29588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0152" y="5105521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 정도의 지연시간</a:t>
            </a:r>
          </a:p>
        </p:txBody>
      </p:sp>
    </p:spTree>
    <p:extLst>
      <p:ext uri="{BB962C8B-B14F-4D97-AF65-F5344CB8AC3E}">
        <p14:creationId xmlns:p14="http://schemas.microsoft.com/office/powerpoint/2010/main" val="392477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27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통신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스마트폰에서 블루투스 장치 검색 및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페어링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091573"/>
            <a:ext cx="1884474" cy="3871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107282"/>
            <a:ext cx="1884474" cy="3871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1" y="2078351"/>
            <a:ext cx="1898555" cy="39007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91680" y="5058828"/>
            <a:ext cx="1728192" cy="216024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14470" y="3495860"/>
            <a:ext cx="1728192" cy="216024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32040" y="5412518"/>
            <a:ext cx="635806" cy="216024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30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28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통신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스마트폰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어플에서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블루투스 장치 연결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시리얼 모니터에서 값을 전송하면 스마트폰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어플에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표시되는지 확인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0" y="3501008"/>
            <a:ext cx="4739520" cy="803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02" y="2256168"/>
            <a:ext cx="1890909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29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통신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스마트폰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어플에서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값을 전송하면 시리얼 모니터에 표시되는지 확인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140968"/>
            <a:ext cx="5030518" cy="1148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021273"/>
            <a:ext cx="1890909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SPI, I2C, CAN, UART,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Bluetooth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지원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CH340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 사용 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듀얼 프로세스 지원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ESP8266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단점 보완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형태의 보드 지원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(OLED, CAM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사이트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https://www.espressif.com/en/products/socs/esp32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https://www.esp32.com/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26118"/>
            <a:ext cx="1321624" cy="22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54922"/>
            <a:ext cx="2609458" cy="115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48135"/>
            <a:ext cx="1224136" cy="22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20323"/>
            <a:ext cx="1476891" cy="182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64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30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#include "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BluetoothSerial.h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 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BluetoothSerial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SerialBT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 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setup() {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(115200); 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rgbClr val="00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// </a:t>
            </a:r>
            <a:r>
              <a:rPr lang="ko-KR" altLang="en-US" sz="1400" dirty="0">
                <a:solidFill>
                  <a:srgbClr val="00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장치 이름을 </a:t>
            </a:r>
            <a:r>
              <a:rPr lang="en-US" altLang="ko-KR" sz="1400" dirty="0">
                <a:solidFill>
                  <a:srgbClr val="00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ESP32test</a:t>
            </a:r>
            <a:r>
              <a:rPr lang="ko-KR" altLang="en-US" sz="1400" dirty="0">
                <a:solidFill>
                  <a:srgbClr val="0066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설정하고 시작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SerialBT.begin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("ESP32test");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loop() {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if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Serial.available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 {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SerialBT.write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Serial.read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());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}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if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SerialBT.available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 {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SerialBT.read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());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}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delay(20); 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통신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4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31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블루투스 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ESP32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 통신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6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32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596" y="1517504"/>
            <a:ext cx="8300193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시리얼 모니터에 출력되는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동일 네트워크 내의 기기에서 접속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버튼을 클릭하여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제어가 되는지 확인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844824"/>
            <a:ext cx="1978629" cy="4065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426735"/>
            <a:ext cx="4230552" cy="345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357514" y="3169939"/>
            <a:ext cx="1502518" cy="187053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1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33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#include &lt;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WiFi.h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25;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공유기 아이디와 패스워드 설정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const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char*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ssid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"AndroidHotspot7103";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const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char* pass = "123456789";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WiFiServer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server(80);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setup(){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(115200);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pinMode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OUTPUT);  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delay(10);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network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접속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("Connecting to 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ssid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);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ssid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pass);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53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34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네트워크에 접속되지 않았다면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while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WiFi.status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 != WL_CONNECTED)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delay(500);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(".");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}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connected. IP address: 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WiFi.localIP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());</a:t>
            </a:r>
          </a:p>
          <a:p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 시작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server.begin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value = 0;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void loop(){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클라이언트 생성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WiFiClient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client =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server.available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59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35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클라이언트가 생성되었다면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if (client) {                           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("New Client Create !!");         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String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"";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클라이언트가 접속되었다면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while (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client.connected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 {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클라이언트에서 문자를 받으면          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if (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client.available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()) {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문자를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byte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단위로 읽고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문자로 저장            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char c =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client.read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           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Serial.write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(c); </a:t>
            </a:r>
          </a:p>
          <a:p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문자가 개행문자이면 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if (c == '\n') {                    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라인에 아무것도 없으면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 당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개라인을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가짐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//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이는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 HTTP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응답의 마지막이라는 것이므로 응답을 전송할 수 있다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if (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currentLine.length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 == 0) {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// HTTP 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헤더는 항상 </a:t>
            </a:r>
            <a:r>
              <a:rPr lang="ko-KR" altLang="en-US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응답코드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(HTTP/1.1 200 OK)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시작하고</a:t>
            </a:r>
          </a:p>
          <a:p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// content-type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나오고 빈칸이 나온다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("HTTP/1.1 200 OK");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Content-type:text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/html");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Content-type:text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/html");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("&lt;meta name='viewport' content='width=device-width, initial-scale=2.0'&gt;");</a:t>
            </a:r>
          </a:p>
          <a:p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826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36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// HTTP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응답은 다음과 같은 헤더를 가진다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("&lt;font size=16&gt;&lt;a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href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=\"/H\"&gt;&lt;button&gt;LED ON&lt;/button&gt;&lt;/a&gt;&lt;p&gt;&lt;/font&gt;");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("&lt;font size=16&gt;&lt;a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href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=\"/L\"&gt;&lt;button&gt;LED OFF&lt;/button&gt;&lt;/a&gt;&lt;/font&gt;");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// HTTP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응답은 빈칸으로 끝난다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// while loop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종료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break;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라인을 가지면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현재라인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지움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} else {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"";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// carriage return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문자라면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} else if (c != '\r') {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//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현재라인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뒤에 붙임 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+= c;  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023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37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6458" y="1628800"/>
            <a:ext cx="8104984" cy="47525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응답이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"GET /H"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"GET /L"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였는지 확인하여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</a:p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if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currentLine.endsWith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("GET /H"))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digitalWrite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HIGH);           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if 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currentLine.endsWith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("GET /L")) {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digitalWrite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ledPin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LOW);               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//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연결 종료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client.stop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en-US" altLang="ko-KR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Serial.println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("Client Disconnected.");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}</a:t>
            </a:r>
          </a:p>
          <a:p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5678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서버의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제어하기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07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4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구조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전용핀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GPIO34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GPIO39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까지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핀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플래시 메모리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전용핀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GPIO6 (SCK/CLK)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또는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GPIO6-GPIO11 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임으로 사용 불가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터치센서용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 0, 2, 4, 12, 13, 14, 15, 27, 32, 33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ADC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아날로그 입력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: 18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채널 지원 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DAC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아날로그 출력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: 2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채널 지원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(GPIO25, 26)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PWM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GPIO25, 26 (GPIO34-39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제외하고 사용 가능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I2C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GPIO21(SDA), GPIO22(SCL)</a:t>
            </a: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SPI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 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GPIO 13, 23 (MOSI), GPIO12, 19 (MISO), GPIO14, 18 (CLK), GPIO5, 15 (CS)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</a:t>
            </a:r>
          </a:p>
        </p:txBody>
      </p:sp>
    </p:spTree>
    <p:extLst>
      <p:ext uri="{BB962C8B-B14F-4D97-AF65-F5344CB8AC3E}">
        <p14:creationId xmlns:p14="http://schemas.microsoft.com/office/powerpoint/2010/main" val="253467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5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구조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64673"/>
            <a:ext cx="7557173" cy="47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3" name="AutoShape 2" descr="아두이노 우노 R3 소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핀 구조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32205" y="2700843"/>
            <a:ext cx="3192247" cy="2344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8262" y="2665048"/>
            <a:ext cx="3024336" cy="2261677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83017"/>
              </p:ext>
            </p:extLst>
          </p:nvPr>
        </p:nvGraphicFramePr>
        <p:xfrm>
          <a:off x="3312894" y="1089649"/>
          <a:ext cx="2759968" cy="5219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984">
                  <a:extLst>
                    <a:ext uri="{9D8B030D-6E8A-4147-A177-3AD203B41FA5}">
                      <a16:colId xmlns:a16="http://schemas.microsoft.com/office/drawing/2014/main" val="3750207937"/>
                    </a:ext>
                  </a:extLst>
                </a:gridCol>
                <a:gridCol w="1379984">
                  <a:extLst>
                    <a:ext uri="{9D8B030D-6E8A-4147-A177-3AD203B41FA5}">
                      <a16:colId xmlns:a16="http://schemas.microsoft.com/office/drawing/2014/main" val="3249816612"/>
                    </a:ext>
                  </a:extLst>
                </a:gridCol>
              </a:tblGrid>
              <a:tr h="281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WeMos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D1 R32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Arduino Uno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84096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IO26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D2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859448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IO25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D3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6898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IO17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D4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19954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IO16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D5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288260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IO27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D6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52661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IO14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D7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5623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IO12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D8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617117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IO13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D9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01047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IO5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D10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35283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IO23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D11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4884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IO9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D12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7087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IO8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D13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58473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IO2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A0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906694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IO4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A1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14382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IO35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A2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049121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IO34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A3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785354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IO36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A4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33855"/>
                  </a:ext>
                </a:extLst>
              </a:tr>
              <a:tr h="169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IO39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A5</a:t>
                      </a:r>
                      <a:endParaRPr lang="ko-KR" altLang="en-US" sz="12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89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1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7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CH340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 설치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(http://www.wch.cn/download/CH341SER_ZIP.html)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18555"/>
            <a:ext cx="40290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8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제어판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장치관리자에서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CH340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드라이버 연동 확인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49" y="2132856"/>
            <a:ext cx="5685885" cy="416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23728" y="5373216"/>
            <a:ext cx="1368152" cy="14401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6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31D80F-1ECC-4C11-9313-743A0EE41ACF}" type="slidenum">
              <a:rPr lang="ko-KR" altLang="en-US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pPr>
                <a:defRPr/>
              </a:pPr>
              <a:t>9</a:t>
            </a:fld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242" y="1143355"/>
            <a:ext cx="803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사용방법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0034" y="1203405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FF0000"/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2" y="171370"/>
            <a:ext cx="357190" cy="3571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>
              <a:rot lat="0" lon="1083285" rev="16200000"/>
            </a:camera>
            <a:lightRig rig="threePt" dir="t"/>
          </a:scene3d>
          <a:sp3d extrusionH="165100" contourW="12700" prstMaterial="metal">
            <a:bevelT/>
            <a:extrusionClr>
              <a:srgbClr val="0099FF"/>
            </a:extrusionClr>
            <a:contourClr>
              <a:srgbClr val="0099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1517504"/>
            <a:ext cx="830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파일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환경설정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추가적인 보드 </a:t>
            </a:r>
            <a:r>
              <a:rPr lang="ko-KR" altLang="en-US" sz="1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메니저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URLs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링크 입력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Blip>
                <a:blip r:embed="rId2"/>
              </a:buBlip>
            </a:pP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https://dl.espressif.com/dl/package_esp32_index.json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1472" y="179428"/>
            <a:ext cx="571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ESP32 UNO D1 R32 (</a:t>
            </a:r>
            <a:r>
              <a:rPr lang="en-US" alt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WeMos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4768968" cy="404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3384482" y="5309219"/>
            <a:ext cx="3347758" cy="1800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54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83773</TotalTime>
  <Words>2150</Words>
  <Application>Microsoft Office PowerPoint</Application>
  <PresentationFormat>화면 슬라이드 쇼(4:3)</PresentationFormat>
  <Paragraphs>423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HY헤드라인M</vt:lpstr>
      <vt:lpstr>굴림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나 예호</cp:lastModifiedBy>
  <cp:revision>3146</cp:revision>
  <cp:lastPrinted>2013-05-07T08:57:55Z</cp:lastPrinted>
  <dcterms:created xsi:type="dcterms:W3CDTF">2013-05-03T13:50:30Z</dcterms:created>
  <dcterms:modified xsi:type="dcterms:W3CDTF">2022-07-18T04:43:38Z</dcterms:modified>
</cp:coreProperties>
</file>